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5" r:id="rId5"/>
    <p:sldId id="260" r:id="rId6"/>
    <p:sldId id="261" r:id="rId7"/>
    <p:sldId id="262" r:id="rId8"/>
    <p:sldId id="267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122" y="1630363"/>
            <a:ext cx="10129007" cy="116426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Keys to Effective Use of Email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3707" y="2571799"/>
            <a:ext cx="4793323" cy="581075"/>
          </a:xfrm>
        </p:spPr>
        <p:txBody>
          <a:bodyPr/>
          <a:lstStyle/>
          <a:p>
            <a:r>
              <a:rPr lang="en-US" dirty="0" smtClean="0"/>
              <a:t>Presented by Mark Carson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422" y="5586920"/>
            <a:ext cx="972405" cy="9724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77429" y="4349574"/>
            <a:ext cx="7520392" cy="1723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Cambria" panose="02040503050406030204" pitchFamily="18" charset="0"/>
              </a:rPr>
              <a:t>Impact </a:t>
            </a:r>
            <a:r>
              <a:rPr lang="en-US" sz="4000" dirty="0">
                <a:latin typeface="Cambria" panose="02040503050406030204" pitchFamily="18" charset="0"/>
              </a:rPr>
              <a:t>Jewelry Selling </a:t>
            </a:r>
            <a:r>
              <a:rPr lang="en-US" sz="4000" dirty="0" smtClean="0">
                <a:latin typeface="Cambria" panose="02040503050406030204" pitchFamily="18" charset="0"/>
              </a:rPr>
              <a:t>Workshop</a:t>
            </a:r>
          </a:p>
          <a:p>
            <a:pPr algn="ctr"/>
            <a:r>
              <a:rPr lang="en-US" sz="2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Brought to you by the Hawaii </a:t>
            </a:r>
            <a:r>
              <a:rPr lang="en-US" sz="2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Jewelers Association</a:t>
            </a:r>
          </a:p>
          <a:p>
            <a:pPr algn="ctr"/>
            <a:endParaRPr lang="en-US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71102" y="6507902"/>
            <a:ext cx="4793323" cy="3500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Copyright 2014, Mark Carson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955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Questions?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492" y="5939481"/>
            <a:ext cx="9984259" cy="626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Reuse of this presentation is permitted for Hawaii Jeweler Association members and their employees. Other distribution is only permitted with the prior approval of Mark Carson (Mark@MarkCarson.com)</a:t>
            </a:r>
            <a:endParaRPr lang="en-US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020" y="230188"/>
            <a:ext cx="4899322" cy="50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Keys to Effective Use of Email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http://static.zenimax.com/bethblog/oldcontent/the-thinker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684" y="1506538"/>
            <a:ext cx="2877874" cy="403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5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General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07524"/>
            <a:ext cx="10233800" cy="50872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It's Business </a:t>
            </a:r>
            <a:r>
              <a:rPr lang="en-US" dirty="0" smtClean="0"/>
              <a:t>Correspondence</a:t>
            </a:r>
          </a:p>
          <a:p>
            <a:pPr lvl="1"/>
            <a:r>
              <a:rPr lang="en-US" dirty="0" smtClean="0"/>
              <a:t>It’s not texting or tweeting. Don’t use “U” for “you” or “2” for “to”, etc.</a:t>
            </a:r>
          </a:p>
          <a:p>
            <a:pPr lvl="1"/>
            <a:r>
              <a:rPr lang="en-US" dirty="0" smtClean="0"/>
              <a:t>Write in complete sentences.</a:t>
            </a:r>
          </a:p>
          <a:p>
            <a:pPr lvl="1"/>
            <a:r>
              <a:rPr lang="en-US" dirty="0" smtClean="0"/>
              <a:t>Limit the number of fonts used (so your email won’t look like a ransom note).</a:t>
            </a:r>
          </a:p>
          <a:p>
            <a:pPr lvl="1"/>
            <a:r>
              <a:rPr lang="en-US" dirty="0" smtClean="0"/>
              <a:t>Use fonts that are both common and easy to read</a:t>
            </a:r>
          </a:p>
          <a:p>
            <a:pPr lvl="2"/>
            <a:r>
              <a:rPr lang="en-US" dirty="0" smtClean="0"/>
              <a:t>Use “Variable” or “Fixed” width options in your email program rather than a named font.</a:t>
            </a:r>
          </a:p>
          <a:p>
            <a:pPr lvl="2"/>
            <a:r>
              <a:rPr lang="en-US" dirty="0" smtClean="0"/>
              <a:t>Named fonts: Helvetica/Arial (san serif), Times  Roman (serif) or Courier (fixed width).</a:t>
            </a:r>
          </a:p>
          <a:p>
            <a:pPr lvl="2"/>
            <a:r>
              <a:rPr lang="en-US" dirty="0" smtClean="0"/>
              <a:t>Avoid obscure fonts the recipient may not have.</a:t>
            </a:r>
          </a:p>
          <a:p>
            <a:pPr lvl="2"/>
            <a:r>
              <a:rPr lang="en-US" dirty="0" smtClean="0"/>
              <a:t>Avoid fancy but  hard to read fonts (like cursive or old English fonts).</a:t>
            </a:r>
            <a:endParaRPr lang="en-US" dirty="0"/>
          </a:p>
          <a:p>
            <a:r>
              <a:rPr lang="en-US" dirty="0"/>
              <a:t>Be Courteous and Professional</a:t>
            </a:r>
          </a:p>
          <a:p>
            <a:r>
              <a:rPr lang="en-US" dirty="0"/>
              <a:t>Spelling and Punctuation </a:t>
            </a:r>
            <a:r>
              <a:rPr lang="en-US" dirty="0" smtClean="0"/>
              <a:t>Matter</a:t>
            </a:r>
          </a:p>
          <a:p>
            <a:pPr lvl="1"/>
            <a:r>
              <a:rPr lang="en-US" dirty="0" smtClean="0"/>
              <a:t>Proofreading is time well spent.</a:t>
            </a:r>
            <a:endParaRPr lang="en-US" dirty="0"/>
          </a:p>
          <a:p>
            <a:r>
              <a:rPr lang="en-US" dirty="0"/>
              <a:t>Legal </a:t>
            </a:r>
            <a:r>
              <a:rPr lang="en-US" dirty="0" smtClean="0"/>
              <a:t>Ramifications</a:t>
            </a:r>
          </a:p>
          <a:p>
            <a:pPr lvl="1"/>
            <a:r>
              <a:rPr lang="en-US" dirty="0" smtClean="0"/>
              <a:t>In the case of legal disputes, email may be used as evidence of what you said. So be careful what you say or promise in emails.</a:t>
            </a:r>
          </a:p>
          <a:p>
            <a:pPr lvl="1"/>
            <a:r>
              <a:rPr lang="en-US" dirty="0" smtClean="0"/>
              <a:t>Emails may be sent on to others without your knowledge or consent. Don’t consider your statements to be private as they may end up being made public.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020" y="230188"/>
            <a:ext cx="4899322" cy="50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Keys to Effective Use of Email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Heading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07524"/>
            <a:ext cx="10233800" cy="4669439"/>
          </a:xfrm>
        </p:spPr>
        <p:txBody>
          <a:bodyPr>
            <a:normAutofit/>
          </a:bodyPr>
          <a:lstStyle/>
          <a:p>
            <a:r>
              <a:rPr lang="en-US" dirty="0"/>
              <a:t>From Line</a:t>
            </a:r>
          </a:p>
          <a:p>
            <a:pPr lvl="1"/>
            <a:r>
              <a:rPr lang="en-US" dirty="0"/>
              <a:t>Use an email address from a credible source.</a:t>
            </a:r>
          </a:p>
          <a:p>
            <a:pPr lvl="1"/>
            <a:r>
              <a:rPr lang="en-US" dirty="0"/>
              <a:t>An email address with your company's name is best.</a:t>
            </a:r>
          </a:p>
          <a:p>
            <a:pPr lvl="1"/>
            <a:r>
              <a:rPr lang="en-US" dirty="0"/>
              <a:t>If your company does not have a good email address, recommend  that they get one (and a matching website too).</a:t>
            </a:r>
          </a:p>
          <a:p>
            <a:pPr lvl="1"/>
            <a:r>
              <a:rPr lang="en-US" dirty="0"/>
              <a:t>Avoid </a:t>
            </a:r>
            <a:r>
              <a:rPr lang="en-US" dirty="0" smtClean="0"/>
              <a:t>sending from </a:t>
            </a:r>
            <a:r>
              <a:rPr lang="en-US" dirty="0"/>
              <a:t>public email service accounts </a:t>
            </a:r>
            <a:r>
              <a:rPr lang="en-US" dirty="0" smtClean="0"/>
              <a:t>(Hotmail, Gmail</a:t>
            </a:r>
            <a:r>
              <a:rPr lang="en-US" dirty="0"/>
              <a:t>, Yahoo, etc.)</a:t>
            </a:r>
          </a:p>
          <a:p>
            <a:pPr lvl="1"/>
            <a:r>
              <a:rPr lang="en-US" dirty="0"/>
              <a:t>A good From Line: Bill.Smith@QualityJewelers.com</a:t>
            </a:r>
          </a:p>
          <a:p>
            <a:pPr lvl="1"/>
            <a:r>
              <a:rPr lang="en-US" dirty="0"/>
              <a:t>A bad From Line: </a:t>
            </a:r>
            <a:r>
              <a:rPr lang="en-US" dirty="0" smtClean="0"/>
              <a:t>billyBoy456@yahoo.com</a:t>
            </a:r>
          </a:p>
          <a:p>
            <a:pPr lvl="1"/>
            <a:r>
              <a:rPr lang="en-US" dirty="0" smtClean="0"/>
              <a:t>If recipients do not recognize you via the From line, they may delete the email without reading it.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020" y="230188"/>
            <a:ext cx="4899322" cy="50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Keys to Effective Use of Email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Heading</a:t>
            </a:r>
            <a:r>
              <a:rPr lang="en-US" dirty="0" smtClean="0"/>
              <a:t>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07524"/>
            <a:ext cx="10233800" cy="4669439"/>
          </a:xfrm>
        </p:spPr>
        <p:txBody>
          <a:bodyPr>
            <a:normAutofit/>
          </a:bodyPr>
          <a:lstStyle/>
          <a:p>
            <a:r>
              <a:rPr lang="en-US" dirty="0"/>
              <a:t>To Lines</a:t>
            </a:r>
          </a:p>
          <a:p>
            <a:pPr lvl="1"/>
            <a:r>
              <a:rPr lang="en-US" dirty="0" smtClean="0"/>
              <a:t>To – the primary recipients or </a:t>
            </a:r>
            <a:r>
              <a:rPr lang="en-US" dirty="0" err="1" smtClean="0"/>
              <a:t>actionees</a:t>
            </a:r>
            <a:endParaRPr lang="en-US" dirty="0"/>
          </a:p>
          <a:p>
            <a:pPr lvl="1"/>
            <a:r>
              <a:rPr lang="en-US" dirty="0" smtClean="0"/>
              <a:t>Cc – Carbon Copy – additional recipients or </a:t>
            </a:r>
            <a:r>
              <a:rPr lang="en-US" dirty="0" err="1" smtClean="0"/>
              <a:t>infoees</a:t>
            </a:r>
            <a:endParaRPr lang="en-US" dirty="0"/>
          </a:p>
          <a:p>
            <a:pPr lvl="1"/>
            <a:r>
              <a:rPr lang="en-US" dirty="0" smtClean="0"/>
              <a:t>Bcc – Blind Carbon Copy – additional recipients whose names do not appear to other recipients of your email</a:t>
            </a:r>
            <a:endParaRPr lang="en-US" dirty="0"/>
          </a:p>
          <a:p>
            <a:r>
              <a:rPr lang="en-US" dirty="0" smtClean="0"/>
              <a:t>Subject </a:t>
            </a:r>
            <a:r>
              <a:rPr lang="en-US" dirty="0"/>
              <a:t>Line</a:t>
            </a:r>
          </a:p>
          <a:p>
            <a:pPr lvl="1"/>
            <a:r>
              <a:rPr lang="en-US" dirty="0"/>
              <a:t>Never, ever,  send an email with a blank Subject</a:t>
            </a:r>
          </a:p>
          <a:p>
            <a:pPr lvl="1"/>
            <a:r>
              <a:rPr lang="en-US" dirty="0"/>
              <a:t>Be descriptive</a:t>
            </a:r>
          </a:p>
          <a:p>
            <a:pPr lvl="1"/>
            <a:r>
              <a:rPr lang="en-US" dirty="0"/>
              <a:t>Avoid phrases that get your email sent to a Trash </a:t>
            </a:r>
            <a:r>
              <a:rPr lang="en-US" dirty="0" smtClean="0"/>
              <a:t>Folder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020" y="230188"/>
            <a:ext cx="4899322" cy="50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Keys to Effective Use of Email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Body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07524"/>
            <a:ext cx="10508582" cy="511494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Salutation – greet your recipient by name whenever possible.</a:t>
            </a:r>
            <a:endParaRPr lang="en-US" dirty="0"/>
          </a:p>
          <a:p>
            <a:r>
              <a:rPr lang="en-US" dirty="0"/>
              <a:t>Open with a thank you to the recipient whenever possible.</a:t>
            </a:r>
          </a:p>
          <a:p>
            <a:r>
              <a:rPr lang="en-US" dirty="0"/>
              <a:t>Briefly recap situations or previous communications to provide context to your email.</a:t>
            </a:r>
          </a:p>
          <a:p>
            <a:r>
              <a:rPr lang="en-US" dirty="0"/>
              <a:t>Acronyms and Abbreviations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you are not </a:t>
            </a:r>
            <a:r>
              <a:rPr lang="en-US" dirty="0"/>
              <a:t>100% </a:t>
            </a:r>
            <a:r>
              <a:rPr lang="en-US" dirty="0" smtClean="0"/>
              <a:t>sure acronyms and abbreviations will be known </a:t>
            </a:r>
            <a:r>
              <a:rPr lang="en-US" dirty="0"/>
              <a:t>by the recipient,  spell </a:t>
            </a:r>
            <a:r>
              <a:rPr lang="en-US" dirty="0" smtClean="0"/>
              <a:t>them out on their first use (followed </a:t>
            </a:r>
            <a:r>
              <a:rPr lang="en-US" dirty="0"/>
              <a:t>by the abbreviation or acronym in </a:t>
            </a:r>
            <a:r>
              <a:rPr lang="en-US" dirty="0" smtClean="0"/>
              <a:t>parentheses).</a:t>
            </a:r>
          </a:p>
          <a:p>
            <a:pPr lvl="1"/>
            <a:r>
              <a:rPr lang="en-US" dirty="0" smtClean="0"/>
              <a:t>For example,” The Hawaii Jewelers Association (HJA) welcomes you to this event. The HJA is your partner in sales.”</a:t>
            </a:r>
            <a:endParaRPr lang="en-US" dirty="0"/>
          </a:p>
          <a:p>
            <a:r>
              <a:rPr lang="en-US" dirty="0"/>
              <a:t>The essence of the communication needs to be in the body of the email.</a:t>
            </a:r>
          </a:p>
          <a:p>
            <a:pPr lvl="1"/>
            <a:r>
              <a:rPr lang="en-US" dirty="0"/>
              <a:t>Do </a:t>
            </a:r>
            <a:r>
              <a:rPr lang="en-US" dirty="0" smtClean="0"/>
              <a:t>not simply </a:t>
            </a:r>
            <a:r>
              <a:rPr lang="en-US" dirty="0"/>
              <a:t>write “Refer to the attached” in lieu of stating why you are communicating with the recipient.</a:t>
            </a:r>
          </a:p>
          <a:p>
            <a:r>
              <a:rPr lang="en-US" dirty="0"/>
              <a:t>Mention briefly what is in </a:t>
            </a:r>
            <a:r>
              <a:rPr lang="en-US" dirty="0" smtClean="0"/>
              <a:t>your attachments </a:t>
            </a:r>
            <a:r>
              <a:rPr lang="en-US" dirty="0"/>
              <a:t>(if </a:t>
            </a:r>
            <a:r>
              <a:rPr lang="en-US" dirty="0" smtClean="0"/>
              <a:t>there are any</a:t>
            </a:r>
            <a:r>
              <a:rPr lang="en-US" dirty="0"/>
              <a:t>).</a:t>
            </a:r>
          </a:p>
          <a:p>
            <a:r>
              <a:rPr lang="en-US" dirty="0"/>
              <a:t>Clearly state any actions that need to be performed by the recipient.</a:t>
            </a:r>
          </a:p>
          <a:p>
            <a:r>
              <a:rPr lang="en-US" dirty="0"/>
              <a:t>Clearly state what you have done, what you are prepared to </a:t>
            </a:r>
            <a:r>
              <a:rPr lang="en-US" dirty="0" smtClean="0"/>
              <a:t>do, or </a:t>
            </a:r>
            <a:r>
              <a:rPr lang="en-US" dirty="0"/>
              <a:t>what you future actions will </a:t>
            </a:r>
            <a:r>
              <a:rPr lang="en-US" dirty="0" smtClean="0"/>
              <a:t>be.</a:t>
            </a:r>
            <a:endParaRPr lang="en-US" dirty="0"/>
          </a:p>
          <a:p>
            <a:r>
              <a:rPr lang="en-US" dirty="0"/>
              <a:t>Do not be ambiguous or leave matters “up in the air”. State what you are prepared to do or not do.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020" y="230188"/>
            <a:ext cx="4899322" cy="50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Keys to Effective Use of Email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4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Closing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07524"/>
            <a:ext cx="10233800" cy="506876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Your </a:t>
            </a:r>
            <a:r>
              <a:rPr lang="en-US" dirty="0" smtClean="0"/>
              <a:t>name (and title when appropriate)</a:t>
            </a:r>
            <a:endParaRPr lang="en-US" dirty="0"/>
          </a:p>
          <a:p>
            <a:r>
              <a:rPr lang="en-US" dirty="0"/>
              <a:t>Business Name</a:t>
            </a:r>
          </a:p>
          <a:p>
            <a:r>
              <a:rPr lang="en-US" dirty="0" smtClean="0"/>
              <a:t>Date (the time is optional but a good idea also)</a:t>
            </a:r>
          </a:p>
          <a:p>
            <a:pPr lvl="1"/>
            <a:r>
              <a:rPr lang="en-US" dirty="0" smtClean="0"/>
              <a:t>If your recipients may not be in the U.S., be mindful of various international date formats.</a:t>
            </a:r>
          </a:p>
          <a:p>
            <a:pPr lvl="2"/>
            <a:r>
              <a:rPr lang="en-US" dirty="0" smtClean="0"/>
              <a:t>05/12/14 (U.S. – day/month/year)</a:t>
            </a:r>
          </a:p>
          <a:p>
            <a:pPr lvl="2"/>
            <a:r>
              <a:rPr lang="en-US" dirty="0" smtClean="0"/>
              <a:t>12/05/14  (Europe – month/day/year)</a:t>
            </a:r>
          </a:p>
          <a:p>
            <a:pPr lvl="2"/>
            <a:r>
              <a:rPr lang="en-US" dirty="0" smtClean="0"/>
              <a:t>2014-12-05 (</a:t>
            </a:r>
            <a:r>
              <a:rPr lang="en-US" dirty="0"/>
              <a:t>ISO </a:t>
            </a:r>
            <a:r>
              <a:rPr lang="en-US" dirty="0" smtClean="0"/>
              <a:t>8601 – used in</a:t>
            </a:r>
            <a:r>
              <a:rPr lang="en-US" b="1" dirty="0" smtClean="0"/>
              <a:t> </a:t>
            </a:r>
            <a:r>
              <a:rPr lang="en-US" dirty="0" smtClean="0"/>
              <a:t>Japan, etc.)</a:t>
            </a:r>
          </a:p>
          <a:p>
            <a:pPr lvl="1"/>
            <a:r>
              <a:rPr lang="en-US" dirty="0" smtClean="0"/>
              <a:t>Recommend using an unambiguous format where the month and date won’t be confused and the year is expressed using 4 digits (not 2).</a:t>
            </a:r>
          </a:p>
          <a:p>
            <a:pPr lvl="2"/>
            <a:r>
              <a:rPr lang="en-US" dirty="0" smtClean="0"/>
              <a:t>12-MAY-2014</a:t>
            </a:r>
            <a:endParaRPr lang="en-US" dirty="0"/>
          </a:p>
          <a:p>
            <a:r>
              <a:rPr lang="en-US" dirty="0"/>
              <a:t>Your email address</a:t>
            </a:r>
          </a:p>
          <a:p>
            <a:r>
              <a:rPr lang="en-US" dirty="0" smtClean="0"/>
              <a:t>Additional Contact Information (optional but recommended)</a:t>
            </a:r>
            <a:endParaRPr lang="en-US" dirty="0"/>
          </a:p>
          <a:p>
            <a:pPr lvl="1"/>
            <a:r>
              <a:rPr lang="en-US" dirty="0"/>
              <a:t>Additional email address</a:t>
            </a:r>
          </a:p>
          <a:p>
            <a:pPr lvl="1"/>
            <a:r>
              <a:rPr lang="en-US" dirty="0" smtClean="0"/>
              <a:t>Telephone numbers</a:t>
            </a:r>
            <a:endParaRPr lang="en-US" dirty="0"/>
          </a:p>
          <a:p>
            <a:pPr lvl="1"/>
            <a:r>
              <a:rPr lang="en-US" dirty="0"/>
              <a:t>Website</a:t>
            </a:r>
          </a:p>
          <a:p>
            <a:pPr lvl="1"/>
            <a:r>
              <a:rPr lang="en-US" dirty="0"/>
              <a:t>Facsimile</a:t>
            </a:r>
          </a:p>
          <a:p>
            <a:pPr lvl="1"/>
            <a:r>
              <a:rPr lang="en-US" dirty="0"/>
              <a:t>Text/Chat</a:t>
            </a:r>
          </a:p>
          <a:p>
            <a:pPr lvl="1"/>
            <a:r>
              <a:rPr lang="en-US" dirty="0"/>
              <a:t>Social Media (Facebook, </a:t>
            </a:r>
            <a:r>
              <a:rPr lang="en-US" dirty="0" smtClean="0"/>
              <a:t>Twitter, etc</a:t>
            </a:r>
            <a:r>
              <a:rPr lang="en-US" dirty="0"/>
              <a:t>.)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020" y="230188"/>
            <a:ext cx="4899322" cy="50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Keys to Effective Use of Email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Attachments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507524"/>
            <a:ext cx="10480873" cy="5216549"/>
          </a:xfrm>
        </p:spPr>
        <p:txBody>
          <a:bodyPr>
            <a:normAutofit/>
          </a:bodyPr>
          <a:lstStyle/>
          <a:p>
            <a:r>
              <a:rPr lang="en-US" dirty="0"/>
              <a:t>Total Size</a:t>
            </a:r>
          </a:p>
          <a:p>
            <a:pPr lvl="1"/>
            <a:r>
              <a:rPr lang="en-US" dirty="0"/>
              <a:t>2 MB </a:t>
            </a:r>
            <a:r>
              <a:rPr lang="en-US" dirty="0" smtClean="0"/>
              <a:t>or less unless </a:t>
            </a:r>
            <a:r>
              <a:rPr lang="en-US" dirty="0"/>
              <a:t>you have </a:t>
            </a:r>
            <a:r>
              <a:rPr lang="en-US" dirty="0" smtClean="0"/>
              <a:t>prior permission from the recipient(s).</a:t>
            </a:r>
            <a:endParaRPr lang="en-US" dirty="0"/>
          </a:p>
          <a:p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File size and Resolution Issues. </a:t>
            </a:r>
          </a:p>
          <a:p>
            <a:pPr lvl="2"/>
            <a:r>
              <a:rPr lang="en-US" dirty="0" smtClean="0"/>
              <a:t>Unless there is a real need, do not send image larger than screen sizes.</a:t>
            </a:r>
          </a:p>
          <a:p>
            <a:pPr lvl="2"/>
            <a:r>
              <a:rPr lang="en-US" dirty="0" smtClean="0"/>
              <a:t>Cameras (including cell phones) take huge photos these days. </a:t>
            </a:r>
          </a:p>
          <a:p>
            <a:pPr lvl="2"/>
            <a:r>
              <a:rPr lang="en-US" dirty="0" smtClean="0"/>
              <a:t>When possible, resize images keep the file size down and  to also make the entire image easier to view without scrolling on a computer monitor, tablet or cell phone screen.</a:t>
            </a:r>
            <a:endParaRPr lang="en-US" dirty="0"/>
          </a:p>
          <a:p>
            <a:pPr lvl="1"/>
            <a:r>
              <a:rPr lang="en-US" dirty="0" smtClean="0"/>
              <a:t>JPG – universally supported but use a reasonable compression factor.</a:t>
            </a:r>
            <a:endParaRPr lang="en-US" dirty="0"/>
          </a:p>
          <a:p>
            <a:pPr lvl="1"/>
            <a:r>
              <a:rPr lang="en-US" dirty="0" smtClean="0"/>
              <a:t>GIF -  universally supported but they only support 256 unique colors.</a:t>
            </a:r>
            <a:endParaRPr lang="en-US" dirty="0"/>
          </a:p>
          <a:p>
            <a:pPr lvl="1"/>
            <a:r>
              <a:rPr lang="en-US" dirty="0" smtClean="0"/>
              <a:t>Other formats – support may vary for other graphic file formats. Only use those you are sure that your recipients will be able to view or use.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020" y="230188"/>
            <a:ext cx="4899322" cy="50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Keys to Effective Use of Email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Attachments</a:t>
            </a:r>
            <a:r>
              <a:rPr lang="en-US" dirty="0" smtClean="0"/>
              <a:t>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507524"/>
            <a:ext cx="10480873" cy="5350476"/>
          </a:xfrm>
        </p:spPr>
        <p:txBody>
          <a:bodyPr>
            <a:normAutofit/>
          </a:bodyPr>
          <a:lstStyle/>
          <a:p>
            <a:r>
              <a:rPr lang="en-US" dirty="0" smtClean="0"/>
              <a:t>Documents</a:t>
            </a:r>
            <a:endParaRPr lang="en-US" dirty="0"/>
          </a:p>
          <a:p>
            <a:pPr lvl="1"/>
            <a:r>
              <a:rPr lang="en-US" dirty="0"/>
              <a:t>Only use document file types for which your recipients have viewing applications.   Don’t send people things they can’t open. Don’t assume everyone has the same applications that you do.</a:t>
            </a:r>
          </a:p>
          <a:p>
            <a:pPr lvl="1"/>
            <a:r>
              <a:rPr lang="en-US" dirty="0" smtClean="0"/>
              <a:t>Microsoft Word</a:t>
            </a:r>
          </a:p>
          <a:p>
            <a:pPr lvl="2"/>
            <a:r>
              <a:rPr lang="en-US" dirty="0" smtClean="0"/>
              <a:t>“Save As” using older version formats if there is any doubt that your recipients have the latest version of Word. For example, MS-Word 97 format is widely supported while some people can not read MS-Word 2013 files as they have older versions of MS-Word or non-Microsoft viewers.</a:t>
            </a:r>
          </a:p>
          <a:p>
            <a:pPr lvl="2"/>
            <a:r>
              <a:rPr lang="en-US" dirty="0" smtClean="0"/>
              <a:t>PCs, Macs, tablets and phones can all receive email but their attachment file format support varies.</a:t>
            </a:r>
            <a:endParaRPr lang="en-US" dirty="0"/>
          </a:p>
          <a:p>
            <a:pPr lvl="1"/>
            <a:r>
              <a:rPr lang="en-US" dirty="0"/>
              <a:t>Adobe </a:t>
            </a:r>
            <a:r>
              <a:rPr lang="en-US" dirty="0" smtClean="0"/>
              <a:t>Portable Document Format (PDF)</a:t>
            </a:r>
            <a:endParaRPr lang="en-US" dirty="0"/>
          </a:p>
          <a:p>
            <a:pPr lvl="2"/>
            <a:r>
              <a:rPr lang="en-US" dirty="0" smtClean="0"/>
              <a:t>Use JPG or GIF files if your PDF would only contain a single (raster) image.</a:t>
            </a:r>
          </a:p>
          <a:p>
            <a:pPr lvl="2"/>
            <a:r>
              <a:rPr lang="en-US" dirty="0" smtClean="0"/>
              <a:t>Instead of scanning printed pages and saving them as PDF files, consider scanning and saving as black &amp; white GIF files.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020" y="230188"/>
            <a:ext cx="4899322" cy="50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Keys to Effective Use of Email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Email Functions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07524"/>
            <a:ext cx="10233800" cy="53504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Return </a:t>
            </a:r>
            <a:r>
              <a:rPr lang="en-US" dirty="0"/>
              <a:t>Receipts</a:t>
            </a:r>
          </a:p>
          <a:p>
            <a:pPr lvl="1"/>
            <a:r>
              <a:rPr lang="en-US" dirty="0"/>
              <a:t>Do not use Return Receipts unless you really need to know that all recipients of your email have received it (with the implication that  they have also read it).</a:t>
            </a:r>
          </a:p>
          <a:p>
            <a:pPr lvl="1"/>
            <a:r>
              <a:rPr lang="en-US" dirty="0"/>
              <a:t>Overuse of Return Receipts often irritates recipients and serves no purpose </a:t>
            </a:r>
            <a:r>
              <a:rPr lang="en-US" dirty="0" smtClean="0"/>
              <a:t>in </a:t>
            </a:r>
            <a:r>
              <a:rPr lang="en-US" dirty="0"/>
              <a:t>most cases. </a:t>
            </a:r>
            <a:r>
              <a:rPr lang="en-US" dirty="0" smtClean="0"/>
              <a:t>Only use this option when </a:t>
            </a:r>
            <a:r>
              <a:rPr lang="en-US" dirty="0"/>
              <a:t>absolutely needed.</a:t>
            </a:r>
          </a:p>
          <a:p>
            <a:r>
              <a:rPr lang="en-US" dirty="0"/>
              <a:t>Reply and Reply All</a:t>
            </a:r>
          </a:p>
          <a:p>
            <a:pPr lvl="1"/>
            <a:r>
              <a:rPr lang="en-US" dirty="0"/>
              <a:t>Attachments from the original email are not included in replies.</a:t>
            </a:r>
          </a:p>
          <a:p>
            <a:pPr lvl="1"/>
            <a:r>
              <a:rPr lang="en-US" dirty="0"/>
              <a:t>The original email is often reformatted somewhat. </a:t>
            </a:r>
          </a:p>
          <a:p>
            <a:pPr lvl="1"/>
            <a:r>
              <a:rPr lang="en-US" dirty="0"/>
              <a:t>If the number of back and forth email replies exceeds a </a:t>
            </a:r>
            <a:r>
              <a:rPr lang="en-US" dirty="0" smtClean="0"/>
              <a:t>reasonable </a:t>
            </a:r>
            <a:r>
              <a:rPr lang="en-US" dirty="0"/>
              <a:t>number (like 4 or 5), delete the oldest content from the bottom of your reply.</a:t>
            </a:r>
          </a:p>
          <a:p>
            <a:r>
              <a:rPr lang="en-US" dirty="0"/>
              <a:t>Forwarding</a:t>
            </a:r>
          </a:p>
          <a:p>
            <a:pPr lvl="1"/>
            <a:r>
              <a:rPr lang="en-US" dirty="0"/>
              <a:t>Forwarding is to </a:t>
            </a:r>
            <a:r>
              <a:rPr lang="en-US" dirty="0" smtClean="0"/>
              <a:t>send </a:t>
            </a:r>
            <a:r>
              <a:rPr lang="en-US" dirty="0"/>
              <a:t>a copy of </a:t>
            </a:r>
            <a:r>
              <a:rPr lang="en-US" dirty="0" smtClean="0"/>
              <a:t>an email </a:t>
            </a:r>
            <a:r>
              <a:rPr lang="en-US" dirty="0"/>
              <a:t>to parties who were not recipients of the original email. </a:t>
            </a:r>
            <a:r>
              <a:rPr lang="en-US" dirty="0" smtClean="0"/>
              <a:t>Don’t use “Forward” when you are simply replying.</a:t>
            </a:r>
            <a:endParaRPr lang="en-US" dirty="0"/>
          </a:p>
          <a:p>
            <a:pPr lvl="1"/>
            <a:r>
              <a:rPr lang="en-US" dirty="0"/>
              <a:t>Attachments from the original email are included in forwarded emails.</a:t>
            </a:r>
          </a:p>
          <a:p>
            <a:pPr lvl="1"/>
            <a:r>
              <a:rPr lang="en-US" dirty="0"/>
              <a:t>Additional narrative and attachments may be added.</a:t>
            </a:r>
          </a:p>
          <a:p>
            <a:pPr lvl="1"/>
            <a:r>
              <a:rPr lang="en-US" dirty="0"/>
              <a:t>The original email is often reformatted somewhat.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020" y="230188"/>
            <a:ext cx="4899322" cy="500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Keys to Effective Use of Email</a:t>
            </a:r>
            <a:endParaRPr lang="en-US" sz="3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216</TotalTime>
  <Words>1257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</vt:lpstr>
      <vt:lpstr>Corbel</vt:lpstr>
      <vt:lpstr>Depth</vt:lpstr>
      <vt:lpstr>Keys to Effective Use of Email</vt:lpstr>
      <vt:lpstr>General</vt:lpstr>
      <vt:lpstr>Heading</vt:lpstr>
      <vt:lpstr>Heading - continued</vt:lpstr>
      <vt:lpstr>Body</vt:lpstr>
      <vt:lpstr>Closing</vt:lpstr>
      <vt:lpstr>Attachments</vt:lpstr>
      <vt:lpstr>Attachments - continued</vt:lpstr>
      <vt:lpstr>Email Functions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Effective Use of Email</dc:title>
  <dc:creator>Mark Carson</dc:creator>
  <cp:lastModifiedBy>Mark Carson</cp:lastModifiedBy>
  <cp:revision>19</cp:revision>
  <dcterms:created xsi:type="dcterms:W3CDTF">2014-05-13T09:17:00Z</dcterms:created>
  <dcterms:modified xsi:type="dcterms:W3CDTF">2014-05-19T02:48:37Z</dcterms:modified>
</cp:coreProperties>
</file>